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4"/>
  </p:sldMasterIdLst>
  <p:sldIdLst>
    <p:sldId id="256" r:id="rId5"/>
    <p:sldId id="257" r:id="rId6"/>
    <p:sldId id="277" r:id="rId7"/>
    <p:sldId id="261" r:id="rId8"/>
    <p:sldId id="275" r:id="rId9"/>
    <p:sldId id="272" r:id="rId10"/>
    <p:sldId id="262" r:id="rId11"/>
    <p:sldId id="267" r:id="rId12"/>
    <p:sldId id="268" r:id="rId13"/>
    <p:sldId id="269" r:id="rId14"/>
    <p:sldId id="280" r:id="rId15"/>
    <p:sldId id="274" r:id="rId16"/>
    <p:sldId id="27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083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31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115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819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2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9693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6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admin@stnicholas.het.academ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114" y="1827757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Welcome to St. Nicholas Primary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789" y="478640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oboto"/>
                <a:ea typeface="Roboto"/>
                <a:cs typeface="Roboto"/>
              </a:rPr>
              <a:t>Parents’ Meeting: Wednesday 6th June </a:t>
            </a:r>
            <a:endParaRPr lang="en-GB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4" name="Picture 2" descr="St Nicholas Primary School - H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9" y="484190"/>
            <a:ext cx="1815004" cy="1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1" y="598516"/>
            <a:ext cx="2565586" cy="163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4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792480"/>
            <a:ext cx="1072025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What does my child need at school?</a:t>
            </a:r>
          </a:p>
          <a:p>
            <a:endParaRPr lang="en-GB" sz="4000" dirty="0">
              <a:latin typeface="Roboto" panose="020B0604020202020204" charset="0"/>
              <a:ea typeface="Roboto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Waterproof coat – this can be left at school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Wellies – please leave these in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Book bag (school has provided this) – please bring everyday so letters, reading books etc. can be transported safely.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Water bottles – only water please.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Please label all items of clothing,</a:t>
            </a:r>
          </a:p>
          <a:p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     water bottles etc. </a:t>
            </a:r>
            <a:endParaRPr lang="en-GB" sz="4000" dirty="0">
              <a:latin typeface="Roboto" panose="020B0604020202020204" charset="0"/>
              <a:ea typeface="Roboto" panose="020B0604020202020204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2A003-B1E0-354B-8DEC-0963BF968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8862" y="4258343"/>
            <a:ext cx="3490331" cy="22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2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C4D8C6-A784-9932-9549-4615D287CABF}"/>
              </a:ext>
            </a:extLst>
          </p:cNvPr>
          <p:cNvSpPr txBox="1"/>
          <p:nvPr/>
        </p:nvSpPr>
        <p:spPr>
          <a:xfrm>
            <a:off x="2743199" y="563880"/>
            <a:ext cx="59131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>
                <a:cs typeface="Calibri"/>
              </a:rPr>
              <a:t>Home visits</a:t>
            </a:r>
            <a:endParaRPr lang="en-GB" sz="3600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3FA3F-B237-CEC7-8BF8-F38485FB227C}"/>
              </a:ext>
            </a:extLst>
          </p:cNvPr>
          <p:cNvSpPr txBox="1"/>
          <p:nvPr/>
        </p:nvSpPr>
        <p:spPr>
          <a:xfrm>
            <a:off x="716568" y="1562820"/>
            <a:ext cx="1010412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Calibri"/>
              </a:rPr>
              <a:t>On Tuesday 18</a:t>
            </a:r>
            <a:r>
              <a:rPr lang="en-GB" sz="2800" baseline="30000" dirty="0">
                <a:cs typeface="Calibri"/>
              </a:rPr>
              <a:t>th</a:t>
            </a:r>
            <a:r>
              <a:rPr lang="en-GB" sz="2800" dirty="0">
                <a:cs typeface="Calibri"/>
              </a:rPr>
              <a:t> and Wednesday 19</a:t>
            </a:r>
            <a:r>
              <a:rPr lang="en-GB" sz="2800" baseline="30000" dirty="0">
                <a:cs typeface="Calibri"/>
              </a:rPr>
              <a:t>th</a:t>
            </a:r>
            <a:r>
              <a:rPr lang="en-GB" sz="2800" dirty="0">
                <a:cs typeface="Calibri"/>
              </a:rPr>
              <a:t>  June Miss Barton and Mrs Derrick will visit your house. This will just be a quick 5 –10 minute appointment, which allows us to meet your child in their own environment. Your appointment is in your welcome pack which you will receive at the end of this meeting.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D1D497-F6F3-883B-F5E0-165C6EC9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665" y="3809281"/>
            <a:ext cx="3922143" cy="29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731" y="677214"/>
            <a:ext cx="1094667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Taster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/>
                <a:ea typeface="Roboto"/>
                <a:cs typeface="Roboto"/>
              </a:rPr>
              <a:t>Your child is invited to a taster session on Tuesday 9</a:t>
            </a:r>
            <a:r>
              <a:rPr lang="en-GB" sz="3600" baseline="30000" dirty="0">
                <a:latin typeface="Roboto"/>
                <a:ea typeface="Roboto"/>
                <a:cs typeface="Roboto"/>
              </a:rPr>
              <a:t>th</a:t>
            </a:r>
            <a:r>
              <a:rPr lang="en-GB" sz="3600" dirty="0">
                <a:latin typeface="Roboto"/>
                <a:ea typeface="Roboto"/>
                <a:cs typeface="Roboto"/>
              </a:rPr>
              <a:t> July 10.00am – 11.00am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/>
                <a:ea typeface="Roboto"/>
                <a:cs typeface="Roboto"/>
              </a:rPr>
              <a:t>Parents are welcome to attend this session.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Roboto" panose="020B0604020202020204" charset="0"/>
              <a:ea typeface="Roboto" panose="020B0604020202020204" charset="0"/>
              <a:cs typeface="Robo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/>
                <a:ea typeface="Roboto"/>
                <a:cs typeface="Roboto"/>
              </a:rPr>
              <a:t>Another taster session on Thursday 11th July 10.00am - 11:00am.</a:t>
            </a:r>
            <a:r>
              <a:rPr lang="en-GB" sz="3600" dirty="0">
                <a:solidFill>
                  <a:srgbClr val="FF0000"/>
                </a:solidFill>
                <a:latin typeface="Roboto" panose="020B0604020202020204" charset="0"/>
                <a:ea typeface="Roboto"/>
                <a:cs typeface="Roboto"/>
              </a:rPr>
              <a:t> </a:t>
            </a:r>
            <a:r>
              <a:rPr lang="en-GB" sz="3600" dirty="0">
                <a:latin typeface="Roboto" panose="020B0604020202020204"/>
              </a:rPr>
              <a:t>Parents to leave their child. </a:t>
            </a:r>
            <a:endParaRPr lang="en-GB" sz="3600" dirty="0">
              <a:latin typeface="Roboto" panose="020B0604020202020204"/>
              <a:ea typeface="Roboto" panose="020B0604020202020204" charset="0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79D13-A12E-C94A-B890-00B26572F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1690" y="4475267"/>
            <a:ext cx="1860847" cy="22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412500"/>
            <a:ext cx="102329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Roboto"/>
              </a:rPr>
              <a:t>What can I do to help my child?</a:t>
            </a:r>
          </a:p>
          <a:p>
            <a:endParaRPr lang="en-GB" sz="4000" dirty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Coats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Toilet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Read lots of stories and poems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Learn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</a:rPr>
              <a:t>Enjoy the summer holidays, have fun and enjoy this special time.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79D13-A12E-C94A-B890-00B26572F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137" y="407048"/>
            <a:ext cx="2234658" cy="26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539" y="644434"/>
            <a:ext cx="1103376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Finally</a:t>
            </a:r>
            <a:r>
              <a:rPr lang="en-GB" sz="4000" dirty="0"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endParaRPr lang="en-GB" sz="4000" dirty="0"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  <a:ea typeface="Roboto"/>
                <a:cs typeface="Roboto"/>
              </a:rPr>
              <a:t>If you have any worries or concerns please contact us via the school office and we will do our best to help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 panose="020B0604020202020204" charset="0"/>
                <a:ea typeface="Roboto" panose="020B0604020202020204" charset="0"/>
              </a:rPr>
              <a:t>Any questions – please email the admin office and we will get back to you.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Roboto"/>
                <a:ea typeface="Roboto"/>
                <a:cs typeface="Roboto"/>
                <a:hlinkClick r:id="rId2"/>
              </a:rPr>
              <a:t>admin@stnicholas.het.academy</a:t>
            </a:r>
            <a:r>
              <a:rPr lang="en-GB" sz="4000" dirty="0">
                <a:latin typeface="Roboto"/>
                <a:ea typeface="Roboto"/>
                <a:cs typeface="Roboto"/>
              </a:rPr>
              <a:t> </a:t>
            </a:r>
            <a:endParaRPr lang="en-GB" sz="4000" dirty="0">
              <a:latin typeface="Roboto" panose="020B0604020202020204" charset="0"/>
              <a:ea typeface="Roboto" panose="020B0604020202020204" charset="0"/>
              <a:cs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79" y="4305993"/>
            <a:ext cx="1875562" cy="22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15" y="789708"/>
            <a:ext cx="8534401" cy="162812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Today’s Meeting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2552007"/>
            <a:ext cx="8534400" cy="34423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To help your child make the best possible start to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To help your child to understand the curriculum that your child will be covering in Foundation Stage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To identify the key ways in which you can help your child at home and in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Key information for day to day.</a:t>
            </a:r>
          </a:p>
        </p:txBody>
      </p:sp>
    </p:spTree>
    <p:extLst>
      <p:ext uri="{BB962C8B-B14F-4D97-AF65-F5344CB8AC3E}">
        <p14:creationId xmlns:p14="http://schemas.microsoft.com/office/powerpoint/2010/main" val="136157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825"/>
            <a:ext cx="9144000" cy="1903615"/>
          </a:xfrm>
        </p:spPr>
        <p:txBody>
          <a:bodyPr/>
          <a:lstStyle/>
          <a:p>
            <a:pPr algn="l"/>
            <a:r>
              <a:rPr lang="en-US" b="1" dirty="0">
                <a:latin typeface="Roboto"/>
              </a:rPr>
              <a:t>St. Nicholas – Vision and Values </a:t>
            </a:r>
            <a:endParaRPr lang="en-GB" b="1" dirty="0">
              <a:latin typeface="Robot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42704"/>
            <a:ext cx="9144000" cy="28845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B0604020202020204"/>
              </a:rPr>
              <a:t>Humber Education Trust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B0604020202020204"/>
              </a:rPr>
              <a:t>Small school, big heart, love of learning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B0604020202020204"/>
              </a:rPr>
              <a:t>Care, guidance and support</a:t>
            </a:r>
            <a:endParaRPr lang="en-GB" sz="2800" dirty="0">
              <a:latin typeface="Roboto" panose="020B0604020202020204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B0604020202020204"/>
              </a:rPr>
              <a:t>Personal development </a:t>
            </a:r>
            <a:endParaRPr lang="en-GB" sz="2800" dirty="0">
              <a:latin typeface="Roboto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162" y="2371275"/>
            <a:ext cx="2347194" cy="1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0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429" y="1471749"/>
            <a:ext cx="10371909" cy="460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The Early Years Foundation Stage 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cov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ers the first stage of a child’s care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from birth to five years old. It sets 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the standards to ensure that all children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learn and develop, as well as keeping them healthy and safe.   </a:t>
            </a:r>
            <a:endParaRPr lang="en-GB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All schools and 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Ofsted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registered early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ears providers in England must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follow the EYFS. </a:t>
            </a:r>
            <a:endParaRPr lang="en-GB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endParaRPr lang="en-GB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Also included in the EYFS are the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seven</a:t>
            </a:r>
            <a:r>
              <a:rPr lang="en-GB" b="1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GB" b="1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reas of </a:t>
            </a: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GB" b="1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earning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. They are:</a:t>
            </a:r>
            <a:r>
              <a:rPr lang="en-GB" dirty="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GB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-GB" b="1" u="sng" dirty="0">
                <a:latin typeface="Roboto"/>
                <a:ea typeface="Roboto"/>
                <a:cs typeface="Roboto"/>
                <a:sym typeface="Roboto"/>
              </a:rPr>
              <a:t>Prime areas of development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45A0D9"/>
                </a:solidFill>
                <a:latin typeface="Roboto"/>
                <a:ea typeface="Roboto"/>
                <a:cs typeface="Roboto"/>
                <a:sym typeface="Roboto"/>
              </a:rPr>
              <a:t>Communication and Language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DE225C"/>
                </a:solidFill>
                <a:latin typeface="Roboto"/>
                <a:ea typeface="Roboto"/>
                <a:cs typeface="Roboto"/>
                <a:sym typeface="Roboto"/>
              </a:rPr>
              <a:t>Personal, Social and Emotional Development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F4CB4C"/>
                </a:solidFill>
                <a:latin typeface="Roboto"/>
                <a:ea typeface="Roboto"/>
                <a:cs typeface="Roboto"/>
                <a:sym typeface="Roboto"/>
              </a:rPr>
              <a:t>Physical Development</a:t>
            </a:r>
          </a:p>
          <a:p>
            <a:pPr marL="571500" lvl="1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u="sng" dirty="0">
                <a:latin typeface="Roboto"/>
                <a:ea typeface="Roboto"/>
                <a:cs typeface="Roboto"/>
                <a:sym typeface="Roboto"/>
              </a:rPr>
              <a:t>Four specific areas of learning and development 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95C238"/>
                </a:solidFill>
                <a:latin typeface="Roboto"/>
                <a:ea typeface="Roboto"/>
                <a:cs typeface="Roboto"/>
                <a:sym typeface="Roboto"/>
              </a:rPr>
              <a:t>Literacy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F07E17"/>
                </a:solidFill>
                <a:latin typeface="Roboto"/>
                <a:ea typeface="Roboto"/>
                <a:cs typeface="Roboto"/>
                <a:sym typeface="Roboto"/>
              </a:rPr>
              <a:t>Mathematics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5B2987"/>
                </a:solidFill>
                <a:latin typeface="Roboto"/>
                <a:ea typeface="Roboto"/>
                <a:cs typeface="Roboto"/>
                <a:sym typeface="Roboto"/>
              </a:rPr>
              <a:t>Understanding the World</a:t>
            </a:r>
          </a:p>
          <a:p>
            <a:pPr marL="914400" lvl="1" indent="-342900">
              <a:lnSpc>
                <a:spcPct val="90000"/>
              </a:lnSpc>
              <a:buClr>
                <a:srgbClr val="1C1C1C"/>
              </a:buClr>
              <a:buSzPts val="1800"/>
              <a:buFont typeface="Roboto"/>
              <a:buChar char="•"/>
            </a:pPr>
            <a:r>
              <a:rPr lang="en-GB" b="1" dirty="0">
                <a:solidFill>
                  <a:srgbClr val="00AE97"/>
                </a:solidFill>
                <a:latin typeface="Roboto"/>
                <a:ea typeface="Roboto"/>
                <a:cs typeface="Roboto"/>
                <a:sym typeface="Roboto"/>
              </a:rPr>
              <a:t>Expressive Arts and Design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4434" y="348343"/>
            <a:ext cx="849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latin typeface="Roboto" panose="02000000000000000000" pitchFamily="2" charset="0"/>
                <a:ea typeface="Roboto" panose="02000000000000000000" pitchFamily="2" charset="0"/>
              </a:rPr>
              <a:t>What Is the EYFS?</a:t>
            </a:r>
            <a:endParaRPr lang="en-GB" sz="40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2A003-B1E0-354B-8DEC-0963BF968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0213" y="3526157"/>
            <a:ext cx="2873777" cy="27376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58AEA7-C700-8F4F-BED8-02EEE8F73EE1}"/>
              </a:ext>
            </a:extLst>
          </p:cNvPr>
          <p:cNvSpPr/>
          <p:nvPr/>
        </p:nvSpPr>
        <p:spPr>
          <a:xfrm>
            <a:off x="6247482" y="297983"/>
            <a:ext cx="4619237" cy="966006"/>
          </a:xfrm>
          <a:prstGeom prst="rect">
            <a:avLst/>
          </a:prstGeom>
          <a:solidFill>
            <a:srgbClr val="EF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114300" lvl="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At the end of the EYFS, there are </a:t>
            </a: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17 Early Learning Goals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that children are expected to achieve. </a:t>
            </a:r>
            <a:endParaRPr lang="en-GB" dirty="0">
              <a:solidFill>
                <a:srgbClr val="1C1C1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48755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931" y="531223"/>
            <a:ext cx="10859589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A typical day in Foundation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Children come into the classroom at 8.45am.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The day will consist of 3 whole class led sessions linked to phonics, maths and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They then will go into continuous provision and enhanced provision where staff will follow the children into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At these times staff will also have small adult led groups that will have activities linked to the curriculum. </a:t>
            </a:r>
            <a:endParaRPr lang="en-GB" sz="3200" dirty="0">
              <a:latin typeface="Roboto" panose="020B0604020202020204" charset="0"/>
              <a:ea typeface="Roboto" panose="020B0604020202020204" charset="0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Lunchtime is at 11.50pm – 12.55pm.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Home time is at 3.15pm</a:t>
            </a:r>
            <a:endParaRPr lang="en-GB" sz="3200" dirty="0">
              <a:latin typeface="Roboto" panose="020B0604020202020204" charset="0"/>
              <a:ea typeface="Roboto" panose="020B0604020202020204" charset="0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2A003-B1E0-354B-8DEC-0963BF968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685" y="3596428"/>
            <a:ext cx="2132232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46" y="261257"/>
            <a:ext cx="112166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Tapestry / Class Dojo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We will use tapestry/ class dojo to work in partnership with you to document your child’s learning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We will upload pictures and videos so you can see what they children have been doing in school.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You can also upload pictures and videos of what your child does at home.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We will send a letter out with log in details for this in September.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2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2A003-B1E0-354B-8DEC-0963BF9683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029" y="4792317"/>
            <a:ext cx="2703913" cy="20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5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26" y="400594"/>
            <a:ext cx="11025051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Medical Matters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Any sickness, diarrhoea must be followed by 48 hours absence.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If your child is injured and required first aid a text message will be sent home to notify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B0604020202020204" charset="0"/>
                <a:ea typeface="Roboto" panose="020B0604020202020204" charset="0"/>
              </a:rPr>
              <a:t>Head lice are common. Please check regularly and treat as recommended.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Roboto"/>
                <a:ea typeface="Roboto"/>
                <a:cs typeface="Roboto"/>
              </a:rPr>
              <a:t>Any medicines can only be administered if it is prescribed for more than 4 times a day. </a:t>
            </a:r>
            <a:endParaRPr lang="en-GB" sz="3600" dirty="0">
              <a:latin typeface="Roboto" panose="020B0604020202020204" charset="0"/>
              <a:ea typeface="Roboto" panose="020B0604020202020204" charset="0"/>
              <a:cs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299" y="4859383"/>
            <a:ext cx="1953575" cy="20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374469"/>
            <a:ext cx="11338560" cy="4924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Please ensure your child attends school regularly.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The school day starts at 8.45am and registration is until 9.00am.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It is important that your child is in school everyday.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Roboto"/>
                <a:ea typeface="Roboto"/>
                <a:cs typeface="Roboto"/>
              </a:rPr>
              <a:t>If your child does have to have an appointment in school please let the office know. </a:t>
            </a:r>
            <a:r>
              <a:rPr lang="en-GB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B0604020202020204"/>
              </a:rPr>
              <a:t>The school is unable and will not </a:t>
            </a:r>
          </a:p>
          <a:p>
            <a:r>
              <a:rPr lang="en-US" sz="3200" dirty="0">
                <a:latin typeface="Roboto" panose="020B0604020202020204"/>
              </a:rPr>
              <a:t>   </a:t>
            </a:r>
            <a:r>
              <a:rPr lang="en-US" sz="3200" dirty="0" err="1">
                <a:latin typeface="Roboto" panose="020B0604020202020204"/>
              </a:rPr>
              <a:t>authorise</a:t>
            </a:r>
            <a:r>
              <a:rPr lang="en-US" sz="3200" dirty="0">
                <a:latin typeface="Roboto" panose="020B0604020202020204"/>
              </a:rPr>
              <a:t> holidays taken in term time. </a:t>
            </a:r>
            <a:endParaRPr lang="en-GB" sz="3200" dirty="0">
              <a:latin typeface="Roboto" panose="020B0604020202020204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31" y="3620786"/>
            <a:ext cx="2495807" cy="29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182" y="179713"/>
            <a:ext cx="9448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Roboto" panose="020B0604020202020204" charset="0"/>
                <a:ea typeface="Roboto" panose="020B0604020202020204" charset="0"/>
              </a:rPr>
              <a:t>Uniform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All children need to wear black or grey trousers or skirts, a white polo shirt and a red school jumper with appropriate footwear.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For PE lessons, your child will need a white t shirt and black shorts. For outdoor PE they will need a warm tracksuit and trainers.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School uniform can be accessed from the school website in the parent’s section.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Roboto" panose="020B0604020202020204" charset="0"/>
                <a:ea typeface="Roboto" panose="020B0604020202020204" charset="0"/>
              </a:rPr>
              <a:t>We are a cashless school, once you have started you will be set up with a school money account.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16" y="3449782"/>
            <a:ext cx="2338712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0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7ECCB5EAFFF8468037445951374249" ma:contentTypeVersion="21" ma:contentTypeDescription="Create a new document." ma:contentTypeScope="" ma:versionID="40946422e7443f3c5d641851e583610c">
  <xsd:schema xmlns:xsd="http://www.w3.org/2001/XMLSchema" xmlns:xs="http://www.w3.org/2001/XMLSchema" xmlns:p="http://schemas.microsoft.com/office/2006/metadata/properties" xmlns:ns2="862189a0-b903-4f34-b837-99c1beac405b" xmlns:ns3="70031323-04d6-4077-a897-117c82ee9346" targetNamespace="http://schemas.microsoft.com/office/2006/metadata/properties" ma:root="true" ma:fieldsID="3524fbdaf45cf72a15f12f49478de743" ns2:_="" ns3:_="">
    <xsd:import namespace="862189a0-b903-4f34-b837-99c1beac405b"/>
    <xsd:import namespace="70031323-04d6-4077-a897-117c82ee9346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SharedWithUsers" minOccurs="0"/>
                <xsd:element ref="ns2:SharedWithDetails" minOccurs="0"/>
                <xsd:element ref="ns2:SharingHintHash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189a0-b903-4f34-b837-99c1beac405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9bec38d4-1b3d-41a4-be23-91a579364c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31323-04d6-4077-a897-117c82ee9346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76b08c53-1c64-4161-b966-cd3ef02ba197}" ma:internalName="TaxCatchAll" ma:showField="CatchAllData" ma:web="70031323-04d6-4077-a897-117c82ee93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189a0-b903-4f34-b837-99c1beac405b">
      <Terms xmlns="http://schemas.microsoft.com/office/infopath/2007/PartnerControls"/>
    </lcf76f155ced4ddcb4097134ff3c332f>
    <CloudMigratorOriginId xmlns="862189a0-b903-4f34-b837-99c1beac405b" xsi:nil="true"/>
    <FileHash xmlns="862189a0-b903-4f34-b837-99c1beac405b" xsi:nil="true"/>
    <UniqueSourceRef xmlns="862189a0-b903-4f34-b837-99c1beac405b" xsi:nil="true"/>
    <TaxCatchAll xmlns="70031323-04d6-4077-a897-117c82ee9346" xsi:nil="true"/>
    <CloudMigratorVersion xmlns="862189a0-b903-4f34-b837-99c1beac405b" xsi:nil="true"/>
  </documentManagement>
</p:properties>
</file>

<file path=customXml/itemProps1.xml><?xml version="1.0" encoding="utf-8"?>
<ds:datastoreItem xmlns:ds="http://schemas.openxmlformats.org/officeDocument/2006/customXml" ds:itemID="{DB66B493-AD26-4289-AB2D-23D15BED2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CD98AE-3B06-4446-AE2F-D96823AC7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189a0-b903-4f34-b837-99c1beac405b"/>
    <ds:schemaRef ds:uri="70031323-04d6-4077-a897-117c82ee9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81DA41-C903-4901-B3C2-1532174C51C1}">
  <ds:schemaRefs>
    <ds:schemaRef ds:uri="http://purl.org/dc/terms/"/>
    <ds:schemaRef ds:uri="70031323-04d6-4077-a897-117c82ee934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62189a0-b903-4f34-b837-99c1beac405b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852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Welcome to St. Nicholas Primary School </vt:lpstr>
      <vt:lpstr>Today’s Meeting </vt:lpstr>
      <vt:lpstr>St. Nicholas – Vision and Values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Nicholas Primary School</dc:title>
  <dc:creator>SJennings</dc:creator>
  <cp:lastModifiedBy>Sarah Leaf</cp:lastModifiedBy>
  <cp:revision>127</cp:revision>
  <dcterms:created xsi:type="dcterms:W3CDTF">2021-07-02T14:25:32Z</dcterms:created>
  <dcterms:modified xsi:type="dcterms:W3CDTF">2024-06-05T12:58:53Z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0x0101009D7ECCB5EAFFF8468037445951374249</vt:lpwstr>
  </property>
  <property fmtid="{D5CDD505-2E9C-101B-9397-08002B2CF9AE}" pid="3" name="MediaServiceImageTags">
    <vt:lpwstr/>
  </property>
</Properties>
</file>